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B8A36-8637-461E-918B-6FBF0A385AFA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017CC-6EF1-4D5C-B9E1-D8D95DDDB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434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C7BB9-C301-416A-A6FC-227813216D40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35B30-18C7-40C2-9A0D-3886FFF0C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112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34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25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25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25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25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61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27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6555-34F2-4814-8F86-D00FECB36AC2}" type="datetime1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7D1E-DC99-4809-A866-96FAED4AA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51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291A-41B2-4F5E-AB75-20DA048EAE57}" type="datetime1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7D1E-DC99-4809-A866-96FAED4AA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2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0ECC-C34F-4E38-94D3-D8CFAA0116CC}" type="datetime1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7D1E-DC99-4809-A866-96FAED4AA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2E49-5D38-417B-B50E-2A8082DEBABD}" type="datetime1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7D1E-DC99-4809-A866-96FAED4AA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38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A5FB-4C30-471A-A79C-697C854AA3DE}" type="datetime1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7D1E-DC99-4809-A866-96FAED4AA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84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F719-E215-451D-BCE6-4CD6B73EB4D5}" type="datetime1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7D1E-DC99-4809-A866-96FAED4AA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0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38AC-41AD-42EE-B6DD-3B05EB7AE9F4}" type="datetime1">
              <a:rPr lang="en-US" smtClean="0"/>
              <a:t>5/16/2016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7D1E-DC99-4809-A866-96FAED4AA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71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9B25-769B-48CC-B2FF-979DDB9AA4BD}" type="datetime1">
              <a:rPr lang="en-US" smtClean="0"/>
              <a:t>5/16/2016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7D1E-DC99-4809-A866-96FAED4AA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6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AE9-888F-4B1F-A9BD-751B9A038D9E}" type="datetime1">
              <a:rPr lang="en-US" smtClean="0"/>
              <a:t>5/16/2016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7D1E-DC99-4809-A866-96FAED4AA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8A1A-75EF-4845-B350-20B09171FDA1}" type="datetime1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7D1E-DC99-4809-A866-96FAED4AA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90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B82E-C25E-4AA3-BF18-FB20FA9D2CC7}" type="datetime1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7D1E-DC99-4809-A866-96FAED4AA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47860-678B-4E24-8FA9-3439C5153227}" type="datetime1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47D1E-DC99-4809-A866-96FAED4AA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3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"/><Relationship Id="rId5" Type="http://schemas.openxmlformats.org/officeDocument/2006/relationships/image" Target="../media/image4.tiff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/>
              <a:t>APDs with ultra-thin avalanche region for sensitive X-ray detection</a:t>
            </a:r>
            <a:endParaRPr lang="en-US" dirty="0"/>
          </a:p>
        </p:txBody>
      </p:sp>
      <p:pic>
        <p:nvPicPr>
          <p:cNvPr id="1026" name="Picture 2" descr="https://www.sheffield.ac.uk/ourplan/wp-content/uploads/2015/11/TUOS_Logo_CMY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1320"/>
            <a:ext cx="2271751" cy="90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8"/>
          <p:cNvSpPr txBox="1"/>
          <p:nvPr/>
        </p:nvSpPr>
        <p:spPr>
          <a:xfrm>
            <a:off x="3591084" y="291320"/>
            <a:ext cx="1730375" cy="972820"/>
          </a:xfrm>
          <a:prstGeom prst="rect">
            <a:avLst/>
          </a:prstGeom>
          <a:noFill/>
          <a:ln>
            <a:noFill/>
          </a:ln>
          <a:effectLst>
            <a:glow rad="139700">
              <a:srgbClr val="FF0000">
                <a:alpha val="40000"/>
              </a:srgb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3600" b="1">
                <a:ln w="8890" cap="flat" cmpd="sng" algn="ctr">
                  <a:solidFill>
                    <a:srgbClr val="FCFCFD"/>
                  </a:solidFill>
                  <a:prstDash val="solid"/>
                  <a:miter lim="0"/>
                </a:ln>
                <a:solidFill>
                  <a:srgbClr val="17365D"/>
                </a:solidFill>
                <a:effectLst>
                  <a:outerShdw blurRad="55004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PR</a:t>
            </a:r>
            <a:r>
              <a:rPr lang="en-GB" sz="3600" b="1">
                <a:ln w="8890" cap="flat" cmpd="sng" algn="ctr">
                  <a:solidFill>
                    <a:srgbClr val="FCFCFD"/>
                  </a:solidFill>
                  <a:prstDash val="solid"/>
                  <a:miter lim="0"/>
                </a:ln>
                <a:solidFill>
                  <a:srgbClr val="C00000"/>
                </a:solidFill>
                <a:effectLst>
                  <a:outerShdw blurRad="55004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</a:t>
            </a:r>
            <a:r>
              <a:rPr lang="en-GB" sz="3600" b="1">
                <a:ln w="8890" cap="flat" cmpd="sng" algn="ctr">
                  <a:solidFill>
                    <a:srgbClr val="FCFCFD"/>
                  </a:solidFill>
                  <a:prstDash val="solid"/>
                  <a:miter lim="0"/>
                </a:ln>
                <a:solidFill>
                  <a:srgbClr val="17365D"/>
                </a:solidFill>
                <a:effectLst>
                  <a:outerShdw blurRad="55004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MIS</a:t>
            </a:r>
            <a:endParaRPr lang="en-US" sz="1100"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6" name="Picture 5" descr="https://www.pi-network.eu/news/marie-curie-actions-on-the-last-lap-to-horizon-2020/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64456"/>
            <a:ext cx="785495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51520" y="6017211"/>
            <a:ext cx="2369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Lucas </a:t>
            </a:r>
            <a:r>
              <a:rPr lang="en-US" sz="1600" dirty="0" err="1" smtClean="0"/>
              <a:t>Pinel</a:t>
            </a:r>
            <a:endParaRPr lang="en-US" sz="1600" dirty="0" smtClean="0"/>
          </a:p>
          <a:p>
            <a:r>
              <a:rPr lang="en-US" sz="1600" dirty="0" smtClean="0"/>
              <a:t>The University of Sheffield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76256" y="6030571"/>
            <a:ext cx="2024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PROMIS Workshop</a:t>
            </a:r>
          </a:p>
          <a:p>
            <a:pPr algn="r"/>
            <a:r>
              <a:rPr lang="en-US" sz="1600" dirty="0" smtClean="0"/>
              <a:t>Cádiz 18-20 May 2016</a:t>
            </a:r>
          </a:p>
        </p:txBody>
      </p:sp>
    </p:spTree>
    <p:extLst>
      <p:ext uri="{BB962C8B-B14F-4D97-AF65-F5344CB8AC3E}">
        <p14:creationId xmlns:p14="http://schemas.microsoft.com/office/powerpoint/2010/main" val="3407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sheffield.ac.uk/ourplan/wp-content/uploads/2015/11/TUOS_Logo_CMY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1320"/>
            <a:ext cx="2271751" cy="90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8"/>
          <p:cNvSpPr txBox="1"/>
          <p:nvPr/>
        </p:nvSpPr>
        <p:spPr>
          <a:xfrm>
            <a:off x="3591084" y="291320"/>
            <a:ext cx="1730375" cy="972820"/>
          </a:xfrm>
          <a:prstGeom prst="rect">
            <a:avLst/>
          </a:prstGeom>
          <a:noFill/>
          <a:ln>
            <a:noFill/>
          </a:ln>
          <a:effectLst>
            <a:glow rad="139700">
              <a:srgbClr val="FF0000">
                <a:alpha val="40000"/>
              </a:srgb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3600" b="1">
                <a:ln w="8890" cap="flat" cmpd="sng" algn="ctr">
                  <a:solidFill>
                    <a:srgbClr val="FCFCFD"/>
                  </a:solidFill>
                  <a:prstDash val="solid"/>
                  <a:miter lim="0"/>
                </a:ln>
                <a:solidFill>
                  <a:srgbClr val="17365D"/>
                </a:solidFill>
                <a:effectLst>
                  <a:outerShdw blurRad="55004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PR</a:t>
            </a:r>
            <a:r>
              <a:rPr lang="en-GB" sz="3600" b="1">
                <a:ln w="8890" cap="flat" cmpd="sng" algn="ctr">
                  <a:solidFill>
                    <a:srgbClr val="FCFCFD"/>
                  </a:solidFill>
                  <a:prstDash val="solid"/>
                  <a:miter lim="0"/>
                </a:ln>
                <a:solidFill>
                  <a:srgbClr val="C00000"/>
                </a:solidFill>
                <a:effectLst>
                  <a:outerShdw blurRad="55004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</a:t>
            </a:r>
            <a:r>
              <a:rPr lang="en-GB" sz="3600" b="1">
                <a:ln w="8890" cap="flat" cmpd="sng" algn="ctr">
                  <a:solidFill>
                    <a:srgbClr val="FCFCFD"/>
                  </a:solidFill>
                  <a:prstDash val="solid"/>
                  <a:miter lim="0"/>
                </a:ln>
                <a:solidFill>
                  <a:srgbClr val="17365D"/>
                </a:solidFill>
                <a:effectLst>
                  <a:outerShdw blurRad="55004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MIS</a:t>
            </a:r>
            <a:endParaRPr lang="en-US" sz="1100"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6" name="Picture 5" descr="https://www.pi-network.eu/news/marie-curie-actions-on-the-last-lap-to-horizon-2020/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64456"/>
            <a:ext cx="785495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51520" y="6017211"/>
            <a:ext cx="2369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Lucas </a:t>
            </a:r>
            <a:r>
              <a:rPr lang="en-US" sz="1600" dirty="0" err="1" smtClean="0"/>
              <a:t>Pinel</a:t>
            </a:r>
            <a:endParaRPr lang="en-US" sz="1600" dirty="0" smtClean="0"/>
          </a:p>
          <a:p>
            <a:r>
              <a:rPr lang="en-US" sz="1600" dirty="0" smtClean="0"/>
              <a:t>The University of Sheffield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76256" y="6030571"/>
            <a:ext cx="2024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PROMIS Workshop</a:t>
            </a:r>
          </a:p>
          <a:p>
            <a:pPr algn="r"/>
            <a:r>
              <a:rPr lang="en-US" sz="1600" dirty="0" smtClean="0"/>
              <a:t>Cádiz 18-20 May 2016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1338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Searching for the perfect profile…</a:t>
            </a:r>
            <a:endParaRPr lang="en-US" sz="4000" dirty="0"/>
          </a:p>
        </p:txBody>
      </p:sp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7993321" cy="4034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546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sheffield.ac.uk/ourplan/wp-content/uploads/2015/11/TUOS_Logo_CMY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1320"/>
            <a:ext cx="2271751" cy="90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8"/>
          <p:cNvSpPr txBox="1"/>
          <p:nvPr/>
        </p:nvSpPr>
        <p:spPr>
          <a:xfrm>
            <a:off x="3591084" y="291320"/>
            <a:ext cx="1730375" cy="972820"/>
          </a:xfrm>
          <a:prstGeom prst="rect">
            <a:avLst/>
          </a:prstGeom>
          <a:noFill/>
          <a:ln>
            <a:noFill/>
          </a:ln>
          <a:effectLst>
            <a:glow rad="139700">
              <a:srgbClr val="FF0000">
                <a:alpha val="40000"/>
              </a:srgb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3600" b="1">
                <a:ln w="8890" cap="flat" cmpd="sng" algn="ctr">
                  <a:solidFill>
                    <a:srgbClr val="FCFCFD"/>
                  </a:solidFill>
                  <a:prstDash val="solid"/>
                  <a:miter lim="0"/>
                </a:ln>
                <a:solidFill>
                  <a:srgbClr val="17365D"/>
                </a:solidFill>
                <a:effectLst>
                  <a:outerShdw blurRad="55004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PR</a:t>
            </a:r>
            <a:r>
              <a:rPr lang="en-GB" sz="3600" b="1">
                <a:ln w="8890" cap="flat" cmpd="sng" algn="ctr">
                  <a:solidFill>
                    <a:srgbClr val="FCFCFD"/>
                  </a:solidFill>
                  <a:prstDash val="solid"/>
                  <a:miter lim="0"/>
                </a:ln>
                <a:solidFill>
                  <a:srgbClr val="C00000"/>
                </a:solidFill>
                <a:effectLst>
                  <a:outerShdw blurRad="55004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</a:t>
            </a:r>
            <a:r>
              <a:rPr lang="en-GB" sz="3600" b="1">
                <a:ln w="8890" cap="flat" cmpd="sng" algn="ctr">
                  <a:solidFill>
                    <a:srgbClr val="FCFCFD"/>
                  </a:solidFill>
                  <a:prstDash val="solid"/>
                  <a:miter lim="0"/>
                </a:ln>
                <a:solidFill>
                  <a:srgbClr val="17365D"/>
                </a:solidFill>
                <a:effectLst>
                  <a:outerShdw blurRad="55004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MIS</a:t>
            </a:r>
            <a:endParaRPr lang="en-US" sz="1100"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6" name="Picture 5" descr="https://www.pi-network.eu/news/marie-curie-actions-on-the-last-lap-to-horizon-2020/imag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64456"/>
            <a:ext cx="785495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51520" y="6017211"/>
            <a:ext cx="2369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Lucas </a:t>
            </a:r>
            <a:r>
              <a:rPr lang="en-US" sz="1600" dirty="0" err="1" smtClean="0"/>
              <a:t>Pinel</a:t>
            </a:r>
            <a:endParaRPr lang="en-US" sz="1600" dirty="0" smtClean="0"/>
          </a:p>
          <a:p>
            <a:r>
              <a:rPr lang="en-US" sz="1600" dirty="0" smtClean="0"/>
              <a:t>The University of Sheffield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68143" y="6030571"/>
            <a:ext cx="2024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PROMIS Workshop</a:t>
            </a:r>
          </a:p>
          <a:p>
            <a:pPr algn="r"/>
            <a:r>
              <a:rPr lang="en-US" sz="1600" dirty="0" smtClean="0"/>
              <a:t>Cádiz 18-20 May 2016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1338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Our devices</a:t>
            </a:r>
            <a:endParaRPr lang="en-US" sz="4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415159"/>
              </p:ext>
            </p:extLst>
          </p:nvPr>
        </p:nvGraphicFramePr>
        <p:xfrm>
          <a:off x="879768" y="2535853"/>
          <a:ext cx="3404200" cy="2405315"/>
        </p:xfrm>
        <a:graphic>
          <a:graphicData uri="http://schemas.openxmlformats.org/drawingml/2006/table">
            <a:tbl>
              <a:tblPr firstRow="1" firstCol="1" bandRow="1"/>
              <a:tblGrid>
                <a:gridCol w="3404200"/>
              </a:tblGrid>
              <a:tr h="218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50.0 nm n In</a:t>
                      </a:r>
                      <a:r>
                        <a:rPr lang="en-GB" sz="1300" b="1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0.53</a:t>
                      </a:r>
                      <a:r>
                        <a:rPr lang="en-GB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Ga</a:t>
                      </a:r>
                      <a:r>
                        <a:rPr lang="en-GB" sz="1300" b="1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0.47</a:t>
                      </a:r>
                      <a:r>
                        <a:rPr lang="en-GB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</a:t>
                      </a:r>
                      <a:endParaRPr lang="en-US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596" marR="83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100.0 nm n 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 Al</a:t>
                      </a:r>
                      <a:r>
                        <a:rPr lang="en-GB" sz="1200" b="1" baseline="-25000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0.85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Ga</a:t>
                      </a:r>
                      <a:r>
                        <a:rPr lang="en-GB" sz="1200" b="1" baseline="-25000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0.15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As</a:t>
                      </a:r>
                      <a:r>
                        <a:rPr lang="en-GB" sz="1200" b="1" baseline="-25000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0.56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Sb</a:t>
                      </a:r>
                      <a:r>
                        <a:rPr lang="en-GB" sz="1200" b="1" baseline="-25000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0.44</a:t>
                      </a:r>
                      <a:endParaRPr lang="en-US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596" marR="83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100.0 nm </a:t>
                      </a:r>
                      <a:r>
                        <a:rPr lang="en-GB" sz="13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GB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 Al</a:t>
                      </a:r>
                      <a:r>
                        <a:rPr lang="en-GB" sz="1200" b="1" baseline="-25000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0.85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Ga</a:t>
                      </a:r>
                      <a:r>
                        <a:rPr lang="en-GB" sz="1200" b="1" baseline="-25000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0.15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As</a:t>
                      </a:r>
                      <a:r>
                        <a:rPr lang="en-GB" sz="1200" b="1" baseline="-25000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0.56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Sb</a:t>
                      </a:r>
                      <a:r>
                        <a:rPr lang="en-GB" sz="1200" b="1" baseline="-25000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0.44</a:t>
                      </a:r>
                      <a:endParaRPr lang="en-US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596" marR="83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47.0 nm p 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 Al</a:t>
                      </a:r>
                      <a:r>
                        <a:rPr lang="en-GB" sz="1200" b="1" baseline="-25000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0.85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Ga</a:t>
                      </a:r>
                      <a:r>
                        <a:rPr lang="en-GB" sz="1200" b="1" baseline="-25000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0.15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As</a:t>
                      </a:r>
                      <a:r>
                        <a:rPr lang="en-GB" sz="1200" b="1" baseline="-25000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0.56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Sb</a:t>
                      </a:r>
                      <a:r>
                        <a:rPr lang="en-GB" sz="1200" b="1" baseline="-25000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0.44</a:t>
                      </a:r>
                      <a:endParaRPr lang="en-US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596" marR="83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25.0 nm </a:t>
                      </a:r>
                      <a:r>
                        <a:rPr lang="en-GB" sz="13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GB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 Al</a:t>
                      </a:r>
                      <a:r>
                        <a:rPr lang="en-GB" sz="1200" b="1" baseline="-25000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0.85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Ga</a:t>
                      </a:r>
                      <a:r>
                        <a:rPr lang="en-GB" sz="1200" b="1" baseline="-25000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0.15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As</a:t>
                      </a:r>
                      <a:r>
                        <a:rPr lang="en-GB" sz="1200" b="1" baseline="-25000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0.56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Sb</a:t>
                      </a:r>
                      <a:r>
                        <a:rPr lang="en-GB" sz="1200" b="1" baseline="-25000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0.44</a:t>
                      </a:r>
                      <a:endParaRPr lang="en-US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596" marR="83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25.0 nm </a:t>
                      </a:r>
                      <a:r>
                        <a:rPr lang="en-GB" sz="13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 </a:t>
                      </a:r>
                      <a:r>
                        <a:rPr lang="en-GB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</a:t>
                      </a:r>
                      <a:r>
                        <a:rPr lang="en-GB" sz="1300" b="1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0.52</a:t>
                      </a:r>
                      <a:r>
                        <a:rPr lang="en-GB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</a:t>
                      </a:r>
                      <a:r>
                        <a:rPr lang="en-GB" sz="1300" b="1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0.48</a:t>
                      </a:r>
                      <a:r>
                        <a:rPr lang="en-GB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</a:t>
                      </a:r>
                      <a:endParaRPr lang="en-US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596" marR="83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25.0 nm </a:t>
                      </a:r>
                      <a:r>
                        <a:rPr lang="en-GB" sz="13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GB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 Al</a:t>
                      </a:r>
                      <a:r>
                        <a:rPr lang="en-GB" sz="1200" b="1" baseline="-25000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0.27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Ga</a:t>
                      </a:r>
                      <a:r>
                        <a:rPr lang="en-GB" sz="1200" b="1" baseline="-25000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0.2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In</a:t>
                      </a:r>
                      <a:r>
                        <a:rPr lang="en-GB" sz="1200" b="1" baseline="-25000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0.53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As</a:t>
                      </a:r>
                      <a:endParaRPr lang="en-US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596" marR="83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25.0 nm </a:t>
                      </a:r>
                      <a:r>
                        <a:rPr lang="en-GB" sz="13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GB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 Al</a:t>
                      </a:r>
                      <a:r>
                        <a:rPr lang="en-GB" sz="1200" b="1" baseline="-25000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0.13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Ga</a:t>
                      </a:r>
                      <a:r>
                        <a:rPr lang="en-GB" sz="1200" b="1" baseline="-25000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0.34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In</a:t>
                      </a:r>
                      <a:r>
                        <a:rPr lang="en-GB" sz="1200" b="1" baseline="-25000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0.53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As</a:t>
                      </a:r>
                      <a:endParaRPr lang="en-US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596" marR="83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300.0 nm </a:t>
                      </a:r>
                      <a:r>
                        <a:rPr lang="en-GB" sz="13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GB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In</a:t>
                      </a:r>
                      <a:r>
                        <a:rPr lang="en-GB" sz="1300" b="1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0.53</a:t>
                      </a:r>
                      <a:r>
                        <a:rPr lang="en-GB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Ga</a:t>
                      </a:r>
                      <a:r>
                        <a:rPr lang="en-GB" sz="1300" b="1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0.47</a:t>
                      </a:r>
                      <a:r>
                        <a:rPr lang="en-GB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</a:t>
                      </a:r>
                      <a:endParaRPr lang="en-US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596" marR="83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500.0 nm p  In</a:t>
                      </a:r>
                      <a:r>
                        <a:rPr lang="en-GB" sz="1300" b="1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0.53</a:t>
                      </a:r>
                      <a:r>
                        <a:rPr lang="en-GB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Ga</a:t>
                      </a:r>
                      <a:r>
                        <a:rPr lang="en-GB" sz="1300" b="1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0.47</a:t>
                      </a:r>
                      <a:r>
                        <a:rPr lang="en-GB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</a:t>
                      </a:r>
                      <a:endParaRPr lang="en-US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596" marR="83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300nm p In</a:t>
                      </a:r>
                      <a:r>
                        <a:rPr lang="en-GB" sz="1300" b="1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0.53</a:t>
                      </a:r>
                      <a:r>
                        <a:rPr lang="en-GB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Ga</a:t>
                      </a:r>
                      <a:r>
                        <a:rPr lang="en-GB" sz="1300" b="1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0.47</a:t>
                      </a:r>
                      <a:r>
                        <a:rPr lang="en-GB" sz="1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</a:t>
                      </a:r>
                      <a:endParaRPr lang="en-US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596" marR="835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007503"/>
              </p:ext>
            </p:extLst>
          </p:nvPr>
        </p:nvGraphicFramePr>
        <p:xfrm>
          <a:off x="4788024" y="2525903"/>
          <a:ext cx="3312368" cy="2415270"/>
        </p:xfrm>
        <a:graphic>
          <a:graphicData uri="http://schemas.openxmlformats.org/drawingml/2006/table">
            <a:tbl>
              <a:tblPr firstRow="1" firstCol="1" bandRow="1"/>
              <a:tblGrid>
                <a:gridCol w="3312368"/>
              </a:tblGrid>
              <a:tr h="219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Times New Roman"/>
                        </a:rPr>
                        <a:t>100.0 nm n In</a:t>
                      </a:r>
                      <a:r>
                        <a:rPr lang="en-GB" sz="1200" b="1" baseline="-25000" dirty="0">
                          <a:effectLst/>
                          <a:latin typeface="DejaVuSans"/>
                          <a:ea typeface="Calibri"/>
                          <a:cs typeface="Times New Roman"/>
                        </a:rPr>
                        <a:t>0.53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Times New Roman"/>
                        </a:rPr>
                        <a:t>Ga</a:t>
                      </a:r>
                      <a:r>
                        <a:rPr lang="en-GB" sz="1200" b="1" baseline="-25000" dirty="0">
                          <a:effectLst/>
                          <a:latin typeface="DejaVuSans"/>
                          <a:ea typeface="Calibri"/>
                          <a:cs typeface="Times New Roman"/>
                        </a:rPr>
                        <a:t>0.47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Times New Roman"/>
                        </a:rPr>
                        <a:t>As</a:t>
                      </a:r>
                      <a:endParaRPr lang="en-US" sz="1200" b="1" dirty="0">
                        <a:effectLst/>
                        <a:latin typeface="DejaVuSans"/>
                        <a:ea typeface="Calibri"/>
                        <a:cs typeface="Times New Roman"/>
                      </a:endParaRPr>
                    </a:p>
                  </a:txBody>
                  <a:tcPr marL="65723" marR="6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Times New Roman"/>
                        </a:rPr>
                        <a:t>300.0 nm n 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 AlAs</a:t>
                      </a:r>
                      <a:r>
                        <a:rPr lang="en-GB" sz="1200" b="1" baseline="-25000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0.56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Sb</a:t>
                      </a:r>
                      <a:r>
                        <a:rPr lang="en-GB" sz="1200" b="1" baseline="-25000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0.44</a:t>
                      </a:r>
                      <a:endParaRPr lang="en-US" sz="1200" b="1" dirty="0">
                        <a:effectLst/>
                        <a:latin typeface="DejaVuSans"/>
                        <a:ea typeface="Calibri"/>
                        <a:cs typeface="Times New Roman"/>
                      </a:endParaRPr>
                    </a:p>
                  </a:txBody>
                  <a:tcPr marL="65723" marR="6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Times New Roman"/>
                        </a:rPr>
                        <a:t>80.0 nm </a:t>
                      </a:r>
                      <a:r>
                        <a:rPr lang="en-GB" sz="1200" b="1" dirty="0" err="1">
                          <a:effectLst/>
                          <a:latin typeface="DejaVuSans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  AlAs</a:t>
                      </a:r>
                      <a:r>
                        <a:rPr lang="en-GB" sz="1200" b="1" baseline="-25000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0.56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Sb</a:t>
                      </a:r>
                      <a:r>
                        <a:rPr lang="en-GB" sz="1200" b="1" baseline="-25000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0.44</a:t>
                      </a:r>
                      <a:endParaRPr lang="en-US" sz="1200" b="1" dirty="0">
                        <a:effectLst/>
                        <a:latin typeface="DejaVuSans"/>
                        <a:ea typeface="Calibri"/>
                        <a:cs typeface="Times New Roman"/>
                      </a:endParaRPr>
                    </a:p>
                  </a:txBody>
                  <a:tcPr marL="65723" marR="6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Times New Roman"/>
                        </a:rPr>
                        <a:t>115.0 nm p 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  AlAs</a:t>
                      </a:r>
                      <a:r>
                        <a:rPr lang="en-GB" sz="1200" b="1" baseline="-25000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0.56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Sb</a:t>
                      </a:r>
                      <a:r>
                        <a:rPr lang="en-GB" sz="1200" b="1" baseline="-25000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0.44</a:t>
                      </a:r>
                      <a:endParaRPr lang="en-US" sz="1200" b="1" dirty="0">
                        <a:effectLst/>
                        <a:latin typeface="DejaVuSans"/>
                        <a:ea typeface="Calibri"/>
                        <a:cs typeface="Times New Roman"/>
                      </a:endParaRPr>
                    </a:p>
                  </a:txBody>
                  <a:tcPr marL="65723" marR="6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Times New Roman"/>
                        </a:rPr>
                        <a:t>10.0 nm </a:t>
                      </a:r>
                      <a:r>
                        <a:rPr lang="en-GB" sz="1200" b="1" dirty="0" err="1">
                          <a:effectLst/>
                          <a:latin typeface="DejaVuSans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  AlAs</a:t>
                      </a:r>
                      <a:r>
                        <a:rPr lang="en-GB" sz="1200" b="1" baseline="-25000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0.56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Sb</a:t>
                      </a:r>
                      <a:r>
                        <a:rPr lang="en-GB" sz="1200" b="1" baseline="-25000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0.44</a:t>
                      </a:r>
                      <a:endParaRPr lang="en-US" sz="1200" b="1" dirty="0">
                        <a:effectLst/>
                        <a:latin typeface="DejaVuSans"/>
                        <a:ea typeface="Calibri"/>
                        <a:cs typeface="Times New Roman"/>
                      </a:endParaRPr>
                    </a:p>
                  </a:txBody>
                  <a:tcPr marL="65723" marR="6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Times New Roman"/>
                        </a:rPr>
                        <a:t>10.0 nm </a:t>
                      </a:r>
                      <a:r>
                        <a:rPr lang="en-GB" sz="1200" b="1" dirty="0" err="1">
                          <a:effectLst/>
                          <a:latin typeface="DejaVuSans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 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Times New Roman"/>
                        </a:rPr>
                        <a:t>In</a:t>
                      </a:r>
                      <a:r>
                        <a:rPr lang="en-GB" sz="1200" b="1" baseline="-25000" dirty="0">
                          <a:effectLst/>
                          <a:latin typeface="DejaVuSans"/>
                          <a:ea typeface="Calibri"/>
                          <a:cs typeface="Times New Roman"/>
                        </a:rPr>
                        <a:t>0.52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Times New Roman"/>
                        </a:rPr>
                        <a:t>Al</a:t>
                      </a:r>
                      <a:r>
                        <a:rPr lang="en-GB" sz="1200" b="1" baseline="-25000" dirty="0">
                          <a:effectLst/>
                          <a:latin typeface="DejaVuSans"/>
                          <a:ea typeface="Calibri"/>
                          <a:cs typeface="Times New Roman"/>
                        </a:rPr>
                        <a:t>0.48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Times New Roman"/>
                        </a:rPr>
                        <a:t>As</a:t>
                      </a:r>
                      <a:endParaRPr lang="en-US" sz="1200" b="1" dirty="0">
                        <a:effectLst/>
                        <a:latin typeface="DejaVuSans"/>
                        <a:ea typeface="Calibri"/>
                        <a:cs typeface="Times New Roman"/>
                      </a:endParaRPr>
                    </a:p>
                  </a:txBody>
                  <a:tcPr marL="65723" marR="6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Times New Roman"/>
                        </a:rPr>
                        <a:t>10.0 nm </a:t>
                      </a:r>
                      <a:r>
                        <a:rPr lang="en-GB" sz="1200" b="1" dirty="0" err="1">
                          <a:effectLst/>
                          <a:latin typeface="DejaVuSans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 Al</a:t>
                      </a:r>
                      <a:r>
                        <a:rPr lang="en-GB" sz="1200" b="1" baseline="-25000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0.27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Ga</a:t>
                      </a:r>
                      <a:r>
                        <a:rPr lang="en-GB" sz="1200" b="1" baseline="-25000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0.2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In</a:t>
                      </a:r>
                      <a:r>
                        <a:rPr lang="en-GB" sz="1200" b="1" baseline="-25000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0.53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As</a:t>
                      </a:r>
                      <a:endParaRPr lang="en-US" sz="1200" b="1" dirty="0">
                        <a:effectLst/>
                        <a:latin typeface="DejaVuSans"/>
                        <a:ea typeface="Calibri"/>
                        <a:cs typeface="Times New Roman"/>
                      </a:endParaRPr>
                    </a:p>
                  </a:txBody>
                  <a:tcPr marL="65723" marR="6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Times New Roman"/>
                        </a:rPr>
                        <a:t>10.0 nm </a:t>
                      </a:r>
                      <a:r>
                        <a:rPr lang="en-GB" sz="1200" b="1" dirty="0" err="1">
                          <a:effectLst/>
                          <a:latin typeface="DejaVuSans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 Al</a:t>
                      </a:r>
                      <a:r>
                        <a:rPr lang="en-GB" sz="1200" b="1" baseline="-25000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0.13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Ga</a:t>
                      </a:r>
                      <a:r>
                        <a:rPr lang="en-GB" sz="1200" b="1" baseline="-25000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0.34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In</a:t>
                      </a:r>
                      <a:r>
                        <a:rPr lang="en-GB" sz="1200" b="1" baseline="-25000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0.53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DejaVuSans"/>
                        </a:rPr>
                        <a:t>As</a:t>
                      </a:r>
                      <a:endParaRPr lang="en-US" sz="1200" b="1" dirty="0">
                        <a:effectLst/>
                        <a:latin typeface="DejaVuSans"/>
                        <a:ea typeface="Calibri"/>
                        <a:cs typeface="Times New Roman"/>
                      </a:endParaRPr>
                    </a:p>
                  </a:txBody>
                  <a:tcPr marL="65723" marR="6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Times New Roman"/>
                        </a:rPr>
                        <a:t>360.0 nm </a:t>
                      </a:r>
                      <a:r>
                        <a:rPr lang="en-GB" sz="1200" b="1" dirty="0" err="1">
                          <a:effectLst/>
                          <a:latin typeface="DejaVuSans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Times New Roman"/>
                        </a:rPr>
                        <a:t>  In</a:t>
                      </a:r>
                      <a:r>
                        <a:rPr lang="en-GB" sz="1200" b="1" baseline="-25000" dirty="0">
                          <a:effectLst/>
                          <a:latin typeface="DejaVuSans"/>
                          <a:ea typeface="Calibri"/>
                          <a:cs typeface="Times New Roman"/>
                        </a:rPr>
                        <a:t>0.53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Times New Roman"/>
                        </a:rPr>
                        <a:t>Ga</a:t>
                      </a:r>
                      <a:r>
                        <a:rPr lang="en-GB" sz="1200" b="1" baseline="-25000" dirty="0">
                          <a:effectLst/>
                          <a:latin typeface="DejaVuSans"/>
                          <a:ea typeface="Calibri"/>
                          <a:cs typeface="Times New Roman"/>
                        </a:rPr>
                        <a:t>0.47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Times New Roman"/>
                        </a:rPr>
                        <a:t>As</a:t>
                      </a:r>
                      <a:endParaRPr lang="en-US" sz="1200" b="1" dirty="0">
                        <a:effectLst/>
                        <a:latin typeface="DejaVuSans"/>
                        <a:ea typeface="Calibri"/>
                        <a:cs typeface="Times New Roman"/>
                      </a:endParaRPr>
                    </a:p>
                  </a:txBody>
                  <a:tcPr marL="65723" marR="6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Times New Roman"/>
                        </a:rPr>
                        <a:t>500.0 nm p  In</a:t>
                      </a:r>
                      <a:r>
                        <a:rPr lang="en-GB" sz="1200" b="1" baseline="-25000" dirty="0">
                          <a:effectLst/>
                          <a:latin typeface="DejaVuSans"/>
                          <a:ea typeface="Calibri"/>
                          <a:cs typeface="Times New Roman"/>
                        </a:rPr>
                        <a:t>0.53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Times New Roman"/>
                        </a:rPr>
                        <a:t>Ga</a:t>
                      </a:r>
                      <a:r>
                        <a:rPr lang="en-GB" sz="1200" b="1" baseline="-25000" dirty="0">
                          <a:effectLst/>
                          <a:latin typeface="DejaVuSans"/>
                          <a:ea typeface="Calibri"/>
                          <a:cs typeface="Times New Roman"/>
                        </a:rPr>
                        <a:t>0.47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Times New Roman"/>
                        </a:rPr>
                        <a:t>As</a:t>
                      </a:r>
                      <a:endParaRPr lang="en-US" sz="1200" b="1" dirty="0">
                        <a:effectLst/>
                        <a:latin typeface="DejaVuSans"/>
                        <a:ea typeface="Calibri"/>
                        <a:cs typeface="Times New Roman"/>
                      </a:endParaRPr>
                    </a:p>
                  </a:txBody>
                  <a:tcPr marL="65723" marR="6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Times New Roman"/>
                        </a:rPr>
                        <a:t>300nm p In</a:t>
                      </a:r>
                      <a:r>
                        <a:rPr lang="en-GB" sz="1200" b="1" baseline="-25000" dirty="0">
                          <a:effectLst/>
                          <a:latin typeface="DejaVuSans"/>
                          <a:ea typeface="Calibri"/>
                          <a:cs typeface="Times New Roman"/>
                        </a:rPr>
                        <a:t>0.53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Times New Roman"/>
                        </a:rPr>
                        <a:t>Ga</a:t>
                      </a:r>
                      <a:r>
                        <a:rPr lang="en-GB" sz="1200" b="1" baseline="-25000" dirty="0">
                          <a:effectLst/>
                          <a:latin typeface="DejaVuSans"/>
                          <a:ea typeface="Calibri"/>
                          <a:cs typeface="Times New Roman"/>
                        </a:rPr>
                        <a:t>0.47</a:t>
                      </a:r>
                      <a:r>
                        <a:rPr lang="en-GB" sz="1200" b="1" dirty="0">
                          <a:effectLst/>
                          <a:latin typeface="DejaVuSans"/>
                          <a:ea typeface="Calibri"/>
                          <a:cs typeface="Times New Roman"/>
                        </a:rPr>
                        <a:t>As</a:t>
                      </a:r>
                      <a:endParaRPr lang="en-US" sz="1200" b="1" dirty="0">
                        <a:effectLst/>
                        <a:latin typeface="DejaVuSans"/>
                        <a:ea typeface="Calibri"/>
                        <a:cs typeface="Times New Roman"/>
                      </a:endParaRPr>
                    </a:p>
                  </a:txBody>
                  <a:tcPr marL="65723" marR="6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62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sheffield.ac.uk/ourplan/wp-content/uploads/2015/11/TUOS_Logo_CMY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1320"/>
            <a:ext cx="2271751" cy="90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8"/>
          <p:cNvSpPr txBox="1"/>
          <p:nvPr/>
        </p:nvSpPr>
        <p:spPr>
          <a:xfrm>
            <a:off x="3591084" y="291320"/>
            <a:ext cx="1730375" cy="972820"/>
          </a:xfrm>
          <a:prstGeom prst="rect">
            <a:avLst/>
          </a:prstGeom>
          <a:noFill/>
          <a:ln>
            <a:noFill/>
          </a:ln>
          <a:effectLst>
            <a:glow rad="139700">
              <a:srgbClr val="FF0000">
                <a:alpha val="40000"/>
              </a:srgb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3600" b="1">
                <a:ln w="8890" cap="flat" cmpd="sng" algn="ctr">
                  <a:solidFill>
                    <a:srgbClr val="FCFCFD"/>
                  </a:solidFill>
                  <a:prstDash val="solid"/>
                  <a:miter lim="0"/>
                </a:ln>
                <a:solidFill>
                  <a:srgbClr val="17365D"/>
                </a:solidFill>
                <a:effectLst>
                  <a:outerShdw blurRad="55004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PR</a:t>
            </a:r>
            <a:r>
              <a:rPr lang="en-GB" sz="3600" b="1">
                <a:ln w="8890" cap="flat" cmpd="sng" algn="ctr">
                  <a:solidFill>
                    <a:srgbClr val="FCFCFD"/>
                  </a:solidFill>
                  <a:prstDash val="solid"/>
                  <a:miter lim="0"/>
                </a:ln>
                <a:solidFill>
                  <a:srgbClr val="C00000"/>
                </a:solidFill>
                <a:effectLst>
                  <a:outerShdw blurRad="55004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</a:t>
            </a:r>
            <a:r>
              <a:rPr lang="en-GB" sz="3600" b="1">
                <a:ln w="8890" cap="flat" cmpd="sng" algn="ctr">
                  <a:solidFill>
                    <a:srgbClr val="FCFCFD"/>
                  </a:solidFill>
                  <a:prstDash val="solid"/>
                  <a:miter lim="0"/>
                </a:ln>
                <a:solidFill>
                  <a:srgbClr val="17365D"/>
                </a:solidFill>
                <a:effectLst>
                  <a:outerShdw blurRad="55004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MIS</a:t>
            </a:r>
            <a:endParaRPr lang="en-US" sz="1100"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6" name="Picture 5" descr="https://www.pi-network.eu/news/marie-curie-actions-on-the-last-lap-to-horizon-2020/imag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64456"/>
            <a:ext cx="785495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51520" y="6017211"/>
            <a:ext cx="2369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Lucas </a:t>
            </a:r>
            <a:r>
              <a:rPr lang="en-US" sz="1600" dirty="0" err="1" smtClean="0"/>
              <a:t>Pinel</a:t>
            </a:r>
            <a:endParaRPr lang="en-US" sz="1600" dirty="0" smtClean="0"/>
          </a:p>
          <a:p>
            <a:r>
              <a:rPr lang="en-US" sz="1600" dirty="0" smtClean="0"/>
              <a:t>The University of Sheffield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76256" y="6030571"/>
            <a:ext cx="2024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PROMIS Workshop</a:t>
            </a:r>
          </a:p>
          <a:p>
            <a:pPr algn="r"/>
            <a:r>
              <a:rPr lang="en-US" sz="1600" dirty="0" smtClean="0"/>
              <a:t>Cádiz 18-20 May 2016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1338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Our devices</a:t>
            </a:r>
            <a:endParaRPr lang="en-US" sz="4000" dirty="0"/>
          </a:p>
        </p:txBody>
      </p:sp>
      <p:pic>
        <p:nvPicPr>
          <p:cNvPr id="11" name="Content Placeholder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3921793" cy="2941562"/>
          </a:xfrm>
          <a:prstGeom prst="rect">
            <a:avLst/>
          </a:prstGeom>
        </p:spPr>
      </p:pic>
      <p:pic>
        <p:nvPicPr>
          <p:cNvPr id="12" name="Content Placeholder 3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29" b="52753"/>
          <a:stretch/>
        </p:blipFill>
        <p:spPr>
          <a:xfrm>
            <a:off x="4408858" y="2431654"/>
            <a:ext cx="4483622" cy="286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9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sheffield.ac.uk/ourplan/wp-content/uploads/2015/11/TUOS_Logo_CMY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1320"/>
            <a:ext cx="2271751" cy="90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8"/>
          <p:cNvSpPr txBox="1"/>
          <p:nvPr/>
        </p:nvSpPr>
        <p:spPr>
          <a:xfrm>
            <a:off x="3591084" y="291320"/>
            <a:ext cx="1730375" cy="972820"/>
          </a:xfrm>
          <a:prstGeom prst="rect">
            <a:avLst/>
          </a:prstGeom>
          <a:noFill/>
          <a:ln>
            <a:noFill/>
          </a:ln>
          <a:effectLst>
            <a:glow rad="139700">
              <a:srgbClr val="FF0000">
                <a:alpha val="40000"/>
              </a:srgb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3600" b="1">
                <a:ln w="8890" cap="flat" cmpd="sng" algn="ctr">
                  <a:solidFill>
                    <a:srgbClr val="FCFCFD"/>
                  </a:solidFill>
                  <a:prstDash val="solid"/>
                  <a:miter lim="0"/>
                </a:ln>
                <a:solidFill>
                  <a:srgbClr val="17365D"/>
                </a:solidFill>
                <a:effectLst>
                  <a:outerShdw blurRad="55004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PR</a:t>
            </a:r>
            <a:r>
              <a:rPr lang="en-GB" sz="3600" b="1">
                <a:ln w="8890" cap="flat" cmpd="sng" algn="ctr">
                  <a:solidFill>
                    <a:srgbClr val="FCFCFD"/>
                  </a:solidFill>
                  <a:prstDash val="solid"/>
                  <a:miter lim="0"/>
                </a:ln>
                <a:solidFill>
                  <a:srgbClr val="C00000"/>
                </a:solidFill>
                <a:effectLst>
                  <a:outerShdw blurRad="55004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</a:t>
            </a:r>
            <a:r>
              <a:rPr lang="en-GB" sz="3600" b="1">
                <a:ln w="8890" cap="flat" cmpd="sng" algn="ctr">
                  <a:solidFill>
                    <a:srgbClr val="FCFCFD"/>
                  </a:solidFill>
                  <a:prstDash val="solid"/>
                  <a:miter lim="0"/>
                </a:ln>
                <a:solidFill>
                  <a:srgbClr val="17365D"/>
                </a:solidFill>
                <a:effectLst>
                  <a:outerShdw blurRad="55004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MIS</a:t>
            </a:r>
            <a:endParaRPr lang="en-US" sz="1100"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6" name="Picture 5" descr="https://www.pi-network.eu/news/marie-curie-actions-on-the-last-lap-to-horizon-2020/imag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64456"/>
            <a:ext cx="785495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51520" y="6017211"/>
            <a:ext cx="2369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Lucas </a:t>
            </a:r>
            <a:r>
              <a:rPr lang="en-US" sz="1600" dirty="0" err="1" smtClean="0"/>
              <a:t>Pinel</a:t>
            </a:r>
            <a:endParaRPr lang="en-US" sz="1600" dirty="0" smtClean="0"/>
          </a:p>
          <a:p>
            <a:r>
              <a:rPr lang="en-US" sz="1600" dirty="0" smtClean="0"/>
              <a:t>The University of Sheffield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76256" y="6030571"/>
            <a:ext cx="2024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PROMIS Workshop</a:t>
            </a:r>
          </a:p>
          <a:p>
            <a:pPr algn="r"/>
            <a:r>
              <a:rPr lang="en-US" sz="1600" dirty="0" smtClean="0"/>
              <a:t>Cádiz 18-20 May 2016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1338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Electrical </a:t>
            </a:r>
            <a:r>
              <a:rPr lang="en-GB" sz="4000" dirty="0" smtClean="0"/>
              <a:t>characterisation</a:t>
            </a:r>
            <a:endParaRPr lang="en-GB" sz="4000" dirty="0"/>
          </a:p>
        </p:txBody>
      </p:sp>
      <p:pic>
        <p:nvPicPr>
          <p:cNvPr id="13" name="Picture 12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5" b="43190"/>
          <a:stretch/>
        </p:blipFill>
        <p:spPr bwMode="auto">
          <a:xfrm>
            <a:off x="1115616" y="2201454"/>
            <a:ext cx="6890925" cy="3747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449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sheffield.ac.uk/ourplan/wp-content/uploads/2015/11/TUOS_Logo_CMY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1320"/>
            <a:ext cx="2271751" cy="90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8"/>
          <p:cNvSpPr txBox="1"/>
          <p:nvPr/>
        </p:nvSpPr>
        <p:spPr>
          <a:xfrm>
            <a:off x="3591084" y="291320"/>
            <a:ext cx="1730375" cy="972820"/>
          </a:xfrm>
          <a:prstGeom prst="rect">
            <a:avLst/>
          </a:prstGeom>
          <a:noFill/>
          <a:ln>
            <a:noFill/>
          </a:ln>
          <a:effectLst>
            <a:glow rad="139700">
              <a:srgbClr val="FF0000">
                <a:alpha val="40000"/>
              </a:srgb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3600" b="1">
                <a:ln w="8890" cap="flat" cmpd="sng" algn="ctr">
                  <a:solidFill>
                    <a:srgbClr val="FCFCFD"/>
                  </a:solidFill>
                  <a:prstDash val="solid"/>
                  <a:miter lim="0"/>
                </a:ln>
                <a:solidFill>
                  <a:srgbClr val="17365D"/>
                </a:solidFill>
                <a:effectLst>
                  <a:outerShdw blurRad="55004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PR</a:t>
            </a:r>
            <a:r>
              <a:rPr lang="en-GB" sz="3600" b="1">
                <a:ln w="8890" cap="flat" cmpd="sng" algn="ctr">
                  <a:solidFill>
                    <a:srgbClr val="FCFCFD"/>
                  </a:solidFill>
                  <a:prstDash val="solid"/>
                  <a:miter lim="0"/>
                </a:ln>
                <a:solidFill>
                  <a:srgbClr val="C00000"/>
                </a:solidFill>
                <a:effectLst>
                  <a:outerShdw blurRad="55004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</a:t>
            </a:r>
            <a:r>
              <a:rPr lang="en-GB" sz="3600" b="1">
                <a:ln w="8890" cap="flat" cmpd="sng" algn="ctr">
                  <a:solidFill>
                    <a:srgbClr val="FCFCFD"/>
                  </a:solidFill>
                  <a:prstDash val="solid"/>
                  <a:miter lim="0"/>
                </a:ln>
                <a:solidFill>
                  <a:srgbClr val="17365D"/>
                </a:solidFill>
                <a:effectLst>
                  <a:outerShdw blurRad="55004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MIS</a:t>
            </a:r>
            <a:endParaRPr lang="en-US" sz="1100"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6" name="Picture 5" descr="https://www.pi-network.eu/news/marie-curie-actions-on-the-last-lap-to-horizon-2020/imag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64456"/>
            <a:ext cx="785495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51520" y="6017211"/>
            <a:ext cx="2369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Lucas </a:t>
            </a:r>
            <a:r>
              <a:rPr lang="en-US" sz="1600" dirty="0" err="1" smtClean="0"/>
              <a:t>Pinel</a:t>
            </a:r>
            <a:endParaRPr lang="en-US" sz="1600" dirty="0" smtClean="0"/>
          </a:p>
          <a:p>
            <a:r>
              <a:rPr lang="en-US" sz="1600" dirty="0" smtClean="0"/>
              <a:t>The University of Sheffield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76256" y="6030571"/>
            <a:ext cx="2024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PROMIS Workshop</a:t>
            </a:r>
          </a:p>
          <a:p>
            <a:pPr algn="r"/>
            <a:r>
              <a:rPr lang="en-US" sz="1600" dirty="0" smtClean="0"/>
              <a:t>Cádiz 18-20 May 2016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1338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Electrical </a:t>
            </a:r>
            <a:r>
              <a:rPr lang="en-GB" sz="4000" dirty="0" smtClean="0"/>
              <a:t>characterisation</a:t>
            </a:r>
            <a:endParaRPr lang="en-GB" sz="4000" dirty="0"/>
          </a:p>
        </p:txBody>
      </p:sp>
      <p:pic>
        <p:nvPicPr>
          <p:cNvPr id="13" name="Picture 12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9" t="58801" b="290"/>
          <a:stretch/>
        </p:blipFill>
        <p:spPr bwMode="auto">
          <a:xfrm>
            <a:off x="2483768" y="2029427"/>
            <a:ext cx="4298637" cy="4091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574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sheffield.ac.uk/ourplan/wp-content/uploads/2015/11/TUOS_Logo_CMY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1320"/>
            <a:ext cx="2271751" cy="90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8"/>
          <p:cNvSpPr txBox="1"/>
          <p:nvPr/>
        </p:nvSpPr>
        <p:spPr>
          <a:xfrm>
            <a:off x="3591084" y="291320"/>
            <a:ext cx="1730375" cy="972820"/>
          </a:xfrm>
          <a:prstGeom prst="rect">
            <a:avLst/>
          </a:prstGeom>
          <a:noFill/>
          <a:ln>
            <a:noFill/>
          </a:ln>
          <a:effectLst>
            <a:glow rad="139700">
              <a:srgbClr val="FF0000">
                <a:alpha val="40000"/>
              </a:srgb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3600" b="1">
                <a:ln w="8890" cap="flat" cmpd="sng" algn="ctr">
                  <a:solidFill>
                    <a:srgbClr val="FCFCFD"/>
                  </a:solidFill>
                  <a:prstDash val="solid"/>
                  <a:miter lim="0"/>
                </a:ln>
                <a:solidFill>
                  <a:srgbClr val="17365D"/>
                </a:solidFill>
                <a:effectLst>
                  <a:outerShdw blurRad="55004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PR</a:t>
            </a:r>
            <a:r>
              <a:rPr lang="en-GB" sz="3600" b="1">
                <a:ln w="8890" cap="flat" cmpd="sng" algn="ctr">
                  <a:solidFill>
                    <a:srgbClr val="FCFCFD"/>
                  </a:solidFill>
                  <a:prstDash val="solid"/>
                  <a:miter lim="0"/>
                </a:ln>
                <a:solidFill>
                  <a:srgbClr val="C00000"/>
                </a:solidFill>
                <a:effectLst>
                  <a:outerShdw blurRad="55004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</a:t>
            </a:r>
            <a:r>
              <a:rPr lang="en-GB" sz="3600" b="1">
                <a:ln w="8890" cap="flat" cmpd="sng" algn="ctr">
                  <a:solidFill>
                    <a:srgbClr val="FCFCFD"/>
                  </a:solidFill>
                  <a:prstDash val="solid"/>
                  <a:miter lim="0"/>
                </a:ln>
                <a:solidFill>
                  <a:srgbClr val="17365D"/>
                </a:solidFill>
                <a:effectLst>
                  <a:outerShdw blurRad="55004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MIS</a:t>
            </a:r>
            <a:endParaRPr lang="en-US" sz="1100"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6" name="Picture 5" descr="https://www.pi-network.eu/news/marie-curie-actions-on-the-last-lap-to-horizon-2020/imag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64456"/>
            <a:ext cx="785495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51520" y="6017211"/>
            <a:ext cx="2369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Lucas </a:t>
            </a:r>
            <a:r>
              <a:rPr lang="en-US" sz="1600" dirty="0" err="1" smtClean="0"/>
              <a:t>Pinel</a:t>
            </a:r>
            <a:endParaRPr lang="en-US" sz="1600" dirty="0" smtClean="0"/>
          </a:p>
          <a:p>
            <a:r>
              <a:rPr lang="en-US" sz="1600" dirty="0" smtClean="0"/>
              <a:t>The University of Sheffield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76256" y="6030571"/>
            <a:ext cx="2024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PROMIS Workshop</a:t>
            </a:r>
          </a:p>
          <a:p>
            <a:pPr algn="r"/>
            <a:r>
              <a:rPr lang="en-US" sz="1600" dirty="0" smtClean="0"/>
              <a:t>Cádiz 18-20 May 2016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1338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Electrical </a:t>
            </a:r>
            <a:r>
              <a:rPr lang="en-GB" sz="4000" dirty="0" smtClean="0"/>
              <a:t>characterisation</a:t>
            </a:r>
            <a:endParaRPr lang="en-GB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9616"/>
          <a:stretch/>
        </p:blipFill>
        <p:spPr>
          <a:xfrm>
            <a:off x="2249183" y="2060848"/>
            <a:ext cx="4645634" cy="406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6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sheffield.ac.uk/ourplan/wp-content/uploads/2015/11/TUOS_Logo_CMY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1320"/>
            <a:ext cx="2271751" cy="90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8"/>
          <p:cNvSpPr txBox="1"/>
          <p:nvPr/>
        </p:nvSpPr>
        <p:spPr>
          <a:xfrm>
            <a:off x="3591084" y="291320"/>
            <a:ext cx="1730375" cy="972820"/>
          </a:xfrm>
          <a:prstGeom prst="rect">
            <a:avLst/>
          </a:prstGeom>
          <a:noFill/>
          <a:ln>
            <a:noFill/>
          </a:ln>
          <a:effectLst>
            <a:glow rad="139700">
              <a:srgbClr val="FF0000">
                <a:alpha val="40000"/>
              </a:srgb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3600" b="1">
                <a:ln w="8890" cap="flat" cmpd="sng" algn="ctr">
                  <a:solidFill>
                    <a:srgbClr val="FCFCFD"/>
                  </a:solidFill>
                  <a:prstDash val="solid"/>
                  <a:miter lim="0"/>
                </a:ln>
                <a:solidFill>
                  <a:srgbClr val="17365D"/>
                </a:solidFill>
                <a:effectLst>
                  <a:outerShdw blurRad="55004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PR</a:t>
            </a:r>
            <a:r>
              <a:rPr lang="en-GB" sz="3600" b="1">
                <a:ln w="8890" cap="flat" cmpd="sng" algn="ctr">
                  <a:solidFill>
                    <a:srgbClr val="FCFCFD"/>
                  </a:solidFill>
                  <a:prstDash val="solid"/>
                  <a:miter lim="0"/>
                </a:ln>
                <a:solidFill>
                  <a:srgbClr val="C00000"/>
                </a:solidFill>
                <a:effectLst>
                  <a:outerShdw blurRad="55004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</a:t>
            </a:r>
            <a:r>
              <a:rPr lang="en-GB" sz="3600" b="1">
                <a:ln w="8890" cap="flat" cmpd="sng" algn="ctr">
                  <a:solidFill>
                    <a:srgbClr val="FCFCFD"/>
                  </a:solidFill>
                  <a:prstDash val="solid"/>
                  <a:miter lim="0"/>
                </a:ln>
                <a:solidFill>
                  <a:srgbClr val="17365D"/>
                </a:solidFill>
                <a:effectLst>
                  <a:outerShdw blurRad="55004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MIS</a:t>
            </a:r>
            <a:endParaRPr lang="en-US" sz="1100"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6" name="Picture 5" descr="https://www.pi-network.eu/news/marie-curie-actions-on-the-last-lap-to-horizon-2020/imag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64456"/>
            <a:ext cx="785495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51520" y="6017211"/>
            <a:ext cx="2369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Lucas </a:t>
            </a:r>
            <a:r>
              <a:rPr lang="en-US" sz="1600" dirty="0" err="1" smtClean="0"/>
              <a:t>Pinel</a:t>
            </a:r>
            <a:endParaRPr lang="en-US" sz="1600" dirty="0" smtClean="0"/>
          </a:p>
          <a:p>
            <a:r>
              <a:rPr lang="en-US" sz="1600" dirty="0" smtClean="0"/>
              <a:t>The University of Sheffield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76256" y="6030571"/>
            <a:ext cx="2024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PROMIS Workshop</a:t>
            </a:r>
          </a:p>
          <a:p>
            <a:pPr algn="r"/>
            <a:r>
              <a:rPr lang="en-US" sz="1600" dirty="0" smtClean="0"/>
              <a:t>Cádiz 18-20 May 2016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1338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/>
              <a:t>Summary of progress</a:t>
            </a:r>
            <a:endParaRPr lang="en-GB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2492896"/>
            <a:ext cx="64807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Etching recipe improvement:</a:t>
            </a:r>
          </a:p>
          <a:p>
            <a:pPr marL="742950" lvl="1" indent="-285750">
              <a:buFontTx/>
              <a:buChar char="-"/>
            </a:pPr>
            <a:r>
              <a:rPr lang="en-GB" sz="2800" dirty="0" smtClean="0"/>
              <a:t>Better reproducibility</a:t>
            </a:r>
          </a:p>
          <a:p>
            <a:pPr marL="742950" lvl="1" indent="-285750">
              <a:buFontTx/>
              <a:buChar char="-"/>
            </a:pPr>
            <a:r>
              <a:rPr lang="en-GB" sz="2800" dirty="0" smtClean="0"/>
              <a:t>Less edge breakdown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Better doping control in </a:t>
            </a:r>
            <a:r>
              <a:rPr lang="en-GB" sz="2800" dirty="0" err="1" smtClean="0"/>
              <a:t>AlAsSb</a:t>
            </a:r>
            <a:r>
              <a:rPr lang="en-GB" sz="2800" dirty="0" smtClean="0"/>
              <a:t> layer</a:t>
            </a:r>
          </a:p>
          <a:p>
            <a:pPr lvl="1"/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Working photodiodes with low gain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986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sheffield.ac.uk/ourplan/wp-content/uploads/2015/11/TUOS_Logo_CMY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1320"/>
            <a:ext cx="2271751" cy="90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8"/>
          <p:cNvSpPr txBox="1"/>
          <p:nvPr/>
        </p:nvSpPr>
        <p:spPr>
          <a:xfrm>
            <a:off x="3591084" y="291320"/>
            <a:ext cx="1730375" cy="972820"/>
          </a:xfrm>
          <a:prstGeom prst="rect">
            <a:avLst/>
          </a:prstGeom>
          <a:noFill/>
          <a:ln>
            <a:noFill/>
          </a:ln>
          <a:effectLst>
            <a:glow rad="139700">
              <a:srgbClr val="FF0000">
                <a:alpha val="40000"/>
              </a:srgb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3600" b="1">
                <a:ln w="8890" cap="flat" cmpd="sng" algn="ctr">
                  <a:solidFill>
                    <a:srgbClr val="FCFCFD"/>
                  </a:solidFill>
                  <a:prstDash val="solid"/>
                  <a:miter lim="0"/>
                </a:ln>
                <a:solidFill>
                  <a:srgbClr val="17365D"/>
                </a:solidFill>
                <a:effectLst>
                  <a:outerShdw blurRad="55004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PR</a:t>
            </a:r>
            <a:r>
              <a:rPr lang="en-GB" sz="3600" b="1">
                <a:ln w="8890" cap="flat" cmpd="sng" algn="ctr">
                  <a:solidFill>
                    <a:srgbClr val="FCFCFD"/>
                  </a:solidFill>
                  <a:prstDash val="solid"/>
                  <a:miter lim="0"/>
                </a:ln>
                <a:solidFill>
                  <a:srgbClr val="C00000"/>
                </a:solidFill>
                <a:effectLst>
                  <a:outerShdw blurRad="55004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</a:t>
            </a:r>
            <a:r>
              <a:rPr lang="en-GB" sz="3600" b="1">
                <a:ln w="8890" cap="flat" cmpd="sng" algn="ctr">
                  <a:solidFill>
                    <a:srgbClr val="FCFCFD"/>
                  </a:solidFill>
                  <a:prstDash val="solid"/>
                  <a:miter lim="0"/>
                </a:ln>
                <a:solidFill>
                  <a:srgbClr val="17365D"/>
                </a:solidFill>
                <a:effectLst>
                  <a:outerShdw blurRad="55004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MIS</a:t>
            </a:r>
            <a:endParaRPr lang="en-US" sz="1100"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6" name="Picture 5" descr="https://www.pi-network.eu/news/marie-curie-actions-on-the-last-lap-to-horizon-2020/imag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64456"/>
            <a:ext cx="785495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51520" y="6017211"/>
            <a:ext cx="2369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Lucas </a:t>
            </a:r>
            <a:r>
              <a:rPr lang="en-US" sz="1600" dirty="0" err="1" smtClean="0"/>
              <a:t>Pinel</a:t>
            </a:r>
            <a:endParaRPr lang="en-US" sz="1600" dirty="0" smtClean="0"/>
          </a:p>
          <a:p>
            <a:r>
              <a:rPr lang="en-US" sz="1600" dirty="0" smtClean="0"/>
              <a:t>The University of Sheffield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76256" y="6030571"/>
            <a:ext cx="2024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PROMIS Workshop</a:t>
            </a:r>
          </a:p>
          <a:p>
            <a:pPr algn="r"/>
            <a:r>
              <a:rPr lang="en-US" sz="1600" dirty="0" smtClean="0"/>
              <a:t>Cádiz 18-20 May 2016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1338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/>
              <a:t>Future work</a:t>
            </a:r>
            <a:endParaRPr lang="en-GB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2265834"/>
            <a:ext cx="64807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Need for better control of dopant (Be) activation in </a:t>
            </a:r>
            <a:r>
              <a:rPr lang="en-GB" sz="2800" dirty="0" err="1" smtClean="0"/>
              <a:t>AlAsSb</a:t>
            </a:r>
            <a:r>
              <a:rPr lang="en-GB" sz="2800" dirty="0" smtClean="0"/>
              <a:t> layer =&gt; try annealing</a:t>
            </a:r>
          </a:p>
          <a:p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Testing working diodes with X-ray</a:t>
            </a:r>
          </a:p>
          <a:p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Planar diodes to overcome etching difficulties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1537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280</Words>
  <Application>Microsoft Office PowerPoint</Application>
  <PresentationFormat>On-screen Show (4:3)</PresentationFormat>
  <Paragraphs>88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DejaVuSans</vt:lpstr>
      <vt:lpstr>Times New Roman</vt:lpstr>
      <vt:lpstr>Office Theme</vt:lpstr>
      <vt:lpstr>APDs with ultra-thin avalanche region for sensitive X-ray detection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APDs with ultra-thin avalanche region for sensitive X-ray detection</dc:title>
  <dc:creator>Lucas</dc:creator>
  <cp:lastModifiedBy>Lucas Pinel</cp:lastModifiedBy>
  <cp:revision>12</cp:revision>
  <dcterms:created xsi:type="dcterms:W3CDTF">2016-05-15T17:25:36Z</dcterms:created>
  <dcterms:modified xsi:type="dcterms:W3CDTF">2016-05-16T11:54:28Z</dcterms:modified>
</cp:coreProperties>
</file>